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 id="2147483677" r:id="rId2"/>
  </p:sldMasterIdLst>
  <p:notesMasterIdLst>
    <p:notesMasterId r:id="rId27"/>
  </p:notesMasterIdLst>
  <p:sldIdLst>
    <p:sldId id="395" r:id="rId3"/>
    <p:sldId id="363" r:id="rId4"/>
    <p:sldId id="396" r:id="rId5"/>
    <p:sldId id="397" r:id="rId6"/>
    <p:sldId id="398" r:id="rId7"/>
    <p:sldId id="399" r:id="rId8"/>
    <p:sldId id="400" r:id="rId9"/>
    <p:sldId id="368" r:id="rId10"/>
    <p:sldId id="369" r:id="rId11"/>
    <p:sldId id="401" r:id="rId12"/>
    <p:sldId id="390" r:id="rId13"/>
    <p:sldId id="391" r:id="rId14"/>
    <p:sldId id="375" r:id="rId15"/>
    <p:sldId id="376" r:id="rId16"/>
    <p:sldId id="377" r:id="rId17"/>
    <p:sldId id="381" r:id="rId18"/>
    <p:sldId id="392" r:id="rId19"/>
    <p:sldId id="393" r:id="rId20"/>
    <p:sldId id="394" r:id="rId21"/>
    <p:sldId id="385" r:id="rId22"/>
    <p:sldId id="386" r:id="rId23"/>
    <p:sldId id="387" r:id="rId24"/>
    <p:sldId id="388" r:id="rId25"/>
    <p:sldId id="38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12" clrIdx="0"/>
  <p:cmAuthor id="1" name="bholzworth" initials="b" lastIdx="5" clrIdx="1"/>
  <p:cmAuthor id="2" name="Steven Ellair" initials="SE" lastIdx="1" clrIdx="2">
    <p:extLst>
      <p:ext uri="{19B8F6BF-5375-455C-9EA6-DF929625EA0E}">
        <p15:presenceInfo xmlns:p15="http://schemas.microsoft.com/office/powerpoint/2012/main" userId="S::sellair@smp.org::ad70234c-dccd-497b-bfbd-5adad4a1a9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4" autoAdjust="0"/>
    <p:restoredTop sz="82460" autoAdjust="0"/>
  </p:normalViewPr>
  <p:slideViewPr>
    <p:cSldViewPr>
      <p:cViewPr>
        <p:scale>
          <a:sx n="51" d="100"/>
          <a:sy n="51" d="100"/>
        </p:scale>
        <p:origin x="1389" y="305"/>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Explain to the class that they will now see numerous images of water, primarily in nature. Have the students take out a piece of paper and a pen. As they look at each image, have them think about the quality of water represented in the image, and write a brief description of what they see. After each slide, have the students share what they wrote. Make a note of some of the more insightful observations, and review several of these with the students.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Andrew Rafalsky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462655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ksalt/iStockphoto.com</a:t>
            </a:r>
          </a:p>
        </p:txBody>
      </p:sp>
      <p:sp>
        <p:nvSpPr>
          <p:cNvPr id="4" name="Slide Number Placeholder 3"/>
          <p:cNvSpPr>
            <a:spLocks noGrp="1"/>
          </p:cNvSpPr>
          <p:nvPr>
            <p:ph type="sldNum" sz="quarter" idx="5"/>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1176232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Ridofranz/iStockphoto.com</a:t>
            </a:r>
          </a:p>
        </p:txBody>
      </p:sp>
      <p:sp>
        <p:nvSpPr>
          <p:cNvPr id="4" name="Slide Number Placeholder 3"/>
          <p:cNvSpPr>
            <a:spLocks noGrp="1"/>
          </p:cNvSpPr>
          <p:nvPr>
            <p:ph type="sldNum" sz="quarter" idx="5"/>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1110553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z="1200" kern="1200" dirty="0">
                <a:solidFill>
                  <a:schemeClr val="tx1"/>
                </a:solidFill>
                <a:effectLst/>
                <a:latin typeface="+mn-lt"/>
                <a:ea typeface="+mn-ea"/>
                <a:cs typeface="+mn-cs"/>
              </a:rPr>
              <a:t>© Trevor Allen Weddings / Shutterstock.com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kali9/iStockphoto.com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PeopleImages/iStockphoto.com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Elzbieta Sekowska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 Olya_Beli_Art/Shutterstock.com</a:t>
            </a:r>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17</a:t>
            </a:fld>
            <a:endParaRPr lang="en-US" dirty="0"/>
          </a:p>
        </p:txBody>
      </p:sp>
    </p:spTree>
    <p:extLst>
      <p:ext uri="{BB962C8B-B14F-4D97-AF65-F5344CB8AC3E}">
        <p14:creationId xmlns:p14="http://schemas.microsoft.com/office/powerpoint/2010/main" val="1423612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Janis Skaldis / Shutterstock.com</a:t>
            </a:r>
          </a:p>
        </p:txBody>
      </p:sp>
      <p:sp>
        <p:nvSpPr>
          <p:cNvPr id="4" name="Slide Number Placeholder 3"/>
          <p:cNvSpPr>
            <a:spLocks noGrp="1"/>
          </p:cNvSpPr>
          <p:nvPr>
            <p:ph type="sldNum" sz="quarter" idx="5"/>
          </p:nvPr>
        </p:nvSpPr>
        <p:spPr/>
        <p:txBody>
          <a:bodyPr/>
          <a:lstStyle/>
          <a:p>
            <a:fld id="{F2FD797C-81A0-4169-8DE1-DF1E0532C5DA}" type="slidenum">
              <a:rPr lang="en-US" smtClean="0"/>
              <a:pPr/>
              <a:t>18</a:t>
            </a:fld>
            <a:endParaRPr lang="en-US" dirty="0"/>
          </a:p>
        </p:txBody>
      </p:sp>
    </p:spTree>
    <p:extLst>
      <p:ext uri="{BB962C8B-B14F-4D97-AF65-F5344CB8AC3E}">
        <p14:creationId xmlns:p14="http://schemas.microsoft.com/office/powerpoint/2010/main" val="38098791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mountainberryphoto/Shutterstock.com</a:t>
            </a:r>
          </a:p>
        </p:txBody>
      </p:sp>
      <p:sp>
        <p:nvSpPr>
          <p:cNvPr id="4" name="Slide Number Placeholder 3"/>
          <p:cNvSpPr>
            <a:spLocks noGrp="1"/>
          </p:cNvSpPr>
          <p:nvPr>
            <p:ph type="sldNum" sz="quarter" idx="5"/>
          </p:nvPr>
        </p:nvSpPr>
        <p:spPr/>
        <p:txBody>
          <a:bodyPr/>
          <a:lstStyle/>
          <a:p>
            <a:fld id="{F2FD797C-81A0-4169-8DE1-DF1E0532C5DA}" type="slidenum">
              <a:rPr lang="en-US" smtClean="0"/>
              <a:pPr/>
              <a:t>19</a:t>
            </a:fld>
            <a:endParaRPr lang="en-US" dirty="0"/>
          </a:p>
        </p:txBody>
      </p:sp>
    </p:spTree>
    <p:extLst>
      <p:ext uri="{BB962C8B-B14F-4D97-AF65-F5344CB8AC3E}">
        <p14:creationId xmlns:p14="http://schemas.microsoft.com/office/powerpoint/2010/main" val="932106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dirty="0">
                <a:solidFill>
                  <a:srgbClr val="FF0000"/>
                </a:solidFill>
                <a:effectLst/>
                <a:latin typeface="+mn-lt"/>
                <a:ea typeface="+mn-ea"/>
                <a:cs typeface="+mn-cs"/>
              </a:rPr>
              <a:t>© PHOTO JUNCTION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Sambulov Yevgeniy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After this last image, offer the following information, using these or similar words:</a:t>
            </a:r>
          </a:p>
          <a:p>
            <a:pPr marL="171450" indent="-171450">
              <a:buFont typeface="Wingdings" panose="05000000000000000000" pitchFamily="2" charset="2"/>
              <a:buChar char="Ø"/>
            </a:pPr>
            <a:r>
              <a:rPr lang="en-US" sz="1200" kern="1200" dirty="0">
                <a:solidFill>
                  <a:schemeClr val="tx1"/>
                </a:solidFill>
                <a:effectLst/>
                <a:latin typeface="+mn-lt"/>
                <a:ea typeface="+mn-ea"/>
                <a:cs typeface="+mn-cs"/>
              </a:rPr>
              <a:t>The images we have observed help us to understand the power of water as a symbol. Water is a source of life—and, in fact, it is an endangered source of life. Today less than half of the world’s population has access to clean and safe drinking water. We use water for drinking, watering crops, cooking, and even for playing. Water is also an important source of cleansing. We bathe in water, wash clothes and dishes with water, even process sewage with water. Water is also destructive and can even cause death. We are aware of dangerous floods, of people drowning in pools and rivers, of tsunamis, of water surges that accompany hurricanes, and even of the danger of polluted water. Eighty percent of all childhood diseases in the world are caused by contaminated water. Water is, indeed, a powerful symbol of both life and death.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200" kern="1200" dirty="0">
                <a:solidFill>
                  <a:schemeClr val="tx1"/>
                </a:solidFill>
                <a:effectLst/>
                <a:latin typeface="+mn-lt"/>
                <a:ea typeface="+mn-ea"/>
                <a:cs typeface="+mn-cs"/>
              </a:rPr>
              <a:t>Water as a source of life and death is a powerful symbol in Sacred Scripture as well, and some of the most important of these accounts are an integral part of the Baptism ritual. We will now listen to four short Scripture passages: two from Genesis, one from Exodus, and one from the Gospel of Mark. These show the importance of water in the history of our salvation.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irabel8/Shutterstock.com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Ask a student to read the Scripture passage.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think4photop/Shutterstock.com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Ask a student to read the Scripture passage.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Mike H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a student to read the Scripture passage.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David Orcea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Ask a student to read the Scripture passage.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Andrew Jalbert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2409908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Shark_749/Shutterstock.com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3110303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GROGL/Shutterstock.com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1242564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Bertl123/Shutterstock.com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3889305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fizkes/Shutterstock.com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1672733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elroyspelbos/Shutterstock.com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Skorodum/Shutterstock.com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379665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584940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36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713959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058434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26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121639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14425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752008"/>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2.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852465"/>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7587367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701" r:id="rId9"/>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Water Symbols</a:t>
            </a:r>
          </a:p>
        </p:txBody>
      </p:sp>
      <p:sp>
        <p:nvSpPr>
          <p:cNvPr id="3" name="Subtitle 2"/>
          <p:cNvSpPr txBox="1">
            <a:spLocks/>
          </p:cNvSpPr>
          <p:nvPr/>
        </p:nvSpPr>
        <p:spPr>
          <a:xfrm>
            <a:off x="-30866" y="3733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2, Learning Experience 3</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TX006846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indoor, food, table, plate&#10;&#10;Description automatically generated">
            <a:extLst>
              <a:ext uri="{FF2B5EF4-FFF2-40B4-BE49-F238E27FC236}">
                <a16:creationId xmlns:a16="http://schemas.microsoft.com/office/drawing/2014/main" id="{A96D110D-E412-4816-98DC-D80E0067C2C6}"/>
              </a:ext>
            </a:extLst>
          </p:cNvPr>
          <p:cNvPicPr>
            <a:picLocks noChangeAspect="1"/>
          </p:cNvPicPr>
          <p:nvPr/>
        </p:nvPicPr>
        <p:blipFill rotWithShape="1">
          <a:blip r:embed="rId3">
            <a:extLst>
              <a:ext uri="{28A0092B-C50C-407E-A947-70E740481C1C}">
                <a14:useLocalDpi xmlns:a14="http://schemas.microsoft.com/office/drawing/2010/main" val="0"/>
              </a:ext>
            </a:extLst>
          </a:blip>
          <a:srcRect l="5533" r="5533"/>
          <a:stretch/>
        </p:blipFill>
        <p:spPr>
          <a:xfrm>
            <a:off x="-1" y="0"/>
            <a:ext cx="9144001" cy="6858000"/>
          </a:xfrm>
          <a:prstGeom prst="rect">
            <a:avLst/>
          </a:prstGeom>
        </p:spPr>
      </p:pic>
      <p:sp>
        <p:nvSpPr>
          <p:cNvPr id="8" name="Content Placeholder 6">
            <a:extLst>
              <a:ext uri="{FF2B5EF4-FFF2-40B4-BE49-F238E27FC236}">
                <a16:creationId xmlns:a16="http://schemas.microsoft.com/office/drawing/2014/main" id="{F2ADE9C0-AB4D-4FAA-B9C3-82F525DABF4E}"/>
              </a:ext>
            </a:extLst>
          </p:cNvPr>
          <p:cNvSpPr txBox="1">
            <a:spLocks/>
          </p:cNvSpPr>
          <p:nvPr/>
        </p:nvSpPr>
        <p:spPr>
          <a:xfrm>
            <a:off x="2247900" y="1143000"/>
            <a:ext cx="4648200" cy="1524000"/>
          </a:xfrm>
          <a:prstGeom prst="rect">
            <a:avLst/>
          </a:prstGeom>
        </p:spPr>
        <p:txBody>
          <a:bodyPr>
            <a:noAutofit/>
          </a:bodyPr>
          <a:lstStyle/>
          <a:p>
            <a:pPr algn="ctr"/>
            <a:r>
              <a:rPr lang="en-US" sz="4000" b="1" dirty="0">
                <a:latin typeface="Arial" pitchFamily="34" charset="0"/>
                <a:cs typeface="Arial" pitchFamily="34" charset="0"/>
              </a:rPr>
              <a:t>Water as a Source of Cleansing</a:t>
            </a:r>
          </a:p>
        </p:txBody>
      </p:sp>
    </p:spTree>
    <p:extLst>
      <p:ext uri="{BB962C8B-B14F-4D97-AF65-F5344CB8AC3E}">
        <p14:creationId xmlns:p14="http://schemas.microsoft.com/office/powerpoint/2010/main" val="70112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snow, table, sitting, plate&#10;&#10;Description automatically generated">
            <a:extLst>
              <a:ext uri="{FF2B5EF4-FFF2-40B4-BE49-F238E27FC236}">
                <a16:creationId xmlns:a16="http://schemas.microsoft.com/office/drawing/2014/main" id="{1A4A34D7-57DF-4AFD-BB10-F3852B0244A7}"/>
              </a:ext>
            </a:extLst>
          </p:cNvPr>
          <p:cNvPicPr>
            <a:picLocks noChangeAspect="1"/>
          </p:cNvPicPr>
          <p:nvPr/>
        </p:nvPicPr>
        <p:blipFill rotWithShape="1">
          <a:blip r:embed="rId3">
            <a:extLst>
              <a:ext uri="{28A0092B-C50C-407E-A947-70E740481C1C}">
                <a14:useLocalDpi xmlns:a14="http://schemas.microsoft.com/office/drawing/2010/main" val="0"/>
              </a:ext>
            </a:extLst>
          </a:blip>
          <a:srcRect l="11112"/>
          <a:stretch/>
        </p:blipFill>
        <p:spPr>
          <a:xfrm>
            <a:off x="0" y="0"/>
            <a:ext cx="9144000" cy="6858000"/>
          </a:xfrm>
          <a:prstGeom prst="rect">
            <a:avLst/>
          </a:prstGeom>
        </p:spPr>
      </p:pic>
    </p:spTree>
    <p:extLst>
      <p:ext uri="{BB962C8B-B14F-4D97-AF65-F5344CB8AC3E}">
        <p14:creationId xmlns:p14="http://schemas.microsoft.com/office/powerpoint/2010/main" val="3105789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rson, building, person, standing&#10;&#10;Description automatically generated">
            <a:extLst>
              <a:ext uri="{FF2B5EF4-FFF2-40B4-BE49-F238E27FC236}">
                <a16:creationId xmlns:a16="http://schemas.microsoft.com/office/drawing/2014/main" id="{5C95D9FF-08B1-49C4-8CEA-D4B9414F3F80}"/>
              </a:ext>
            </a:extLst>
          </p:cNvPr>
          <p:cNvPicPr>
            <a:picLocks noChangeAspect="1"/>
          </p:cNvPicPr>
          <p:nvPr/>
        </p:nvPicPr>
        <p:blipFill rotWithShape="1">
          <a:blip r:embed="rId3">
            <a:extLst>
              <a:ext uri="{28A0092B-C50C-407E-A947-70E740481C1C}">
                <a14:useLocalDpi xmlns:a14="http://schemas.microsoft.com/office/drawing/2010/main" val="0"/>
              </a:ext>
            </a:extLst>
          </a:blip>
          <a:srcRect l="8852" r="2628"/>
          <a:stretch/>
        </p:blipFill>
        <p:spPr>
          <a:xfrm>
            <a:off x="0" y="-11575"/>
            <a:ext cx="9144000" cy="6881150"/>
          </a:xfrm>
          <a:prstGeom prst="rect">
            <a:avLst/>
          </a:prstGeom>
        </p:spPr>
      </p:pic>
    </p:spTree>
    <p:extLst>
      <p:ext uri="{BB962C8B-B14F-4D97-AF65-F5344CB8AC3E}">
        <p14:creationId xmlns:p14="http://schemas.microsoft.com/office/powerpoint/2010/main" val="34022579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riding a wave on a surfboard in the water&#10;&#10;Description automatically generated">
            <a:extLst>
              <a:ext uri="{FF2B5EF4-FFF2-40B4-BE49-F238E27FC236}">
                <a16:creationId xmlns:a16="http://schemas.microsoft.com/office/drawing/2014/main" id="{BEC8AA02-9F4B-4C1C-880D-6141E9E147C7}"/>
              </a:ext>
            </a:extLst>
          </p:cNvPr>
          <p:cNvPicPr>
            <a:picLocks noChangeAspect="1"/>
          </p:cNvPicPr>
          <p:nvPr/>
        </p:nvPicPr>
        <p:blipFill rotWithShape="1">
          <a:blip r:embed="rId3">
            <a:extLst>
              <a:ext uri="{28A0092B-C50C-407E-A947-70E740481C1C}">
                <a14:useLocalDpi xmlns:a14="http://schemas.microsoft.com/office/drawing/2010/main" val="0"/>
              </a:ext>
            </a:extLst>
          </a:blip>
          <a:srcRect l="5412" r="5912"/>
          <a:stretch/>
        </p:blipFill>
        <p:spPr>
          <a:xfrm>
            <a:off x="1" y="-9936"/>
            <a:ext cx="9144000" cy="6877871"/>
          </a:xfrm>
          <a:prstGeom prst="rect">
            <a:avLst/>
          </a:prstGeom>
        </p:spPr>
      </p:pic>
      <p:sp>
        <p:nvSpPr>
          <p:cNvPr id="7" name="Content Placeholder 6">
            <a:extLst>
              <a:ext uri="{FF2B5EF4-FFF2-40B4-BE49-F238E27FC236}">
                <a16:creationId xmlns:a16="http://schemas.microsoft.com/office/drawing/2014/main" id="{45F54510-5139-4E9B-9369-1E4B9AE96315}"/>
              </a:ext>
            </a:extLst>
          </p:cNvPr>
          <p:cNvSpPr txBox="1">
            <a:spLocks/>
          </p:cNvSpPr>
          <p:nvPr/>
        </p:nvSpPr>
        <p:spPr>
          <a:xfrm>
            <a:off x="2514600" y="1143000"/>
            <a:ext cx="4724400" cy="1524000"/>
          </a:xfrm>
          <a:prstGeom prst="rect">
            <a:avLst/>
          </a:prstGeom>
        </p:spPr>
        <p:txBody>
          <a:bodyPr>
            <a:noAutofit/>
          </a:bodyPr>
          <a:lstStyle/>
          <a:p>
            <a:pPr algn="ctr"/>
            <a:r>
              <a:rPr lang="en-US" sz="4000" b="1" dirty="0">
                <a:latin typeface="Arial" pitchFamily="34" charset="0"/>
                <a:cs typeface="Arial" pitchFamily="34" charset="0"/>
              </a:rPr>
              <a:t>Water as a Source for Recreation</a:t>
            </a:r>
          </a:p>
        </p:txBody>
      </p:sp>
    </p:spTree>
    <p:extLst>
      <p:ext uri="{BB962C8B-B14F-4D97-AF65-F5344CB8AC3E}">
        <p14:creationId xmlns:p14="http://schemas.microsoft.com/office/powerpoint/2010/main" val="208626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swimming in a body of water&#10;&#10;Description automatically generated">
            <a:extLst>
              <a:ext uri="{FF2B5EF4-FFF2-40B4-BE49-F238E27FC236}">
                <a16:creationId xmlns:a16="http://schemas.microsoft.com/office/drawing/2014/main" id="{7F59DD14-9A1C-4308-8E4E-86E5E184F9A0}"/>
              </a:ext>
            </a:extLst>
          </p:cNvPr>
          <p:cNvPicPr>
            <a:picLocks noChangeAspect="1"/>
          </p:cNvPicPr>
          <p:nvPr/>
        </p:nvPicPr>
        <p:blipFill rotWithShape="1">
          <a:blip r:embed="rId3">
            <a:extLst>
              <a:ext uri="{28A0092B-C50C-407E-A947-70E740481C1C}">
                <a14:useLocalDpi xmlns:a14="http://schemas.microsoft.com/office/drawing/2010/main" val="0"/>
              </a:ext>
            </a:extLst>
          </a:blip>
          <a:srcRect l="5923" r="5235"/>
          <a:stretch/>
        </p:blipFill>
        <p:spPr>
          <a:xfrm>
            <a:off x="1" y="-3631"/>
            <a:ext cx="9144000" cy="6861631"/>
          </a:xfrm>
          <a:prstGeom prst="rect">
            <a:avLst/>
          </a:prstGeom>
        </p:spPr>
      </p:pic>
    </p:spTree>
    <p:extLst>
      <p:ext uri="{BB962C8B-B14F-4D97-AF65-F5344CB8AC3E}">
        <p14:creationId xmlns:p14="http://schemas.microsoft.com/office/powerpoint/2010/main" val="3713042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outdoor, person, water, person&#10;&#10;Description automatically generated">
            <a:extLst>
              <a:ext uri="{FF2B5EF4-FFF2-40B4-BE49-F238E27FC236}">
                <a16:creationId xmlns:a16="http://schemas.microsoft.com/office/drawing/2014/main" id="{D5A0998B-F825-43D1-B092-36190FFAD5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298"/>
          <a:stretch/>
        </p:blipFill>
        <p:spPr>
          <a:xfrm>
            <a:off x="0" y="-7257"/>
            <a:ext cx="9144000" cy="6872514"/>
          </a:xfrm>
          <a:prstGeom prst="rect">
            <a:avLst/>
          </a:prstGeom>
        </p:spPr>
      </p:pic>
    </p:spTree>
    <p:extLst>
      <p:ext uri="{BB962C8B-B14F-4D97-AF65-F5344CB8AC3E}">
        <p14:creationId xmlns:p14="http://schemas.microsoft.com/office/powerpoint/2010/main" val="3713042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body of water surrounded by trees&#10;&#10;Description automatically generated">
            <a:extLst>
              <a:ext uri="{FF2B5EF4-FFF2-40B4-BE49-F238E27FC236}">
                <a16:creationId xmlns:a16="http://schemas.microsoft.com/office/drawing/2014/main" id="{31C917AA-E978-43FA-8F70-863F234C2F72}"/>
              </a:ext>
            </a:extLst>
          </p:cNvPr>
          <p:cNvPicPr>
            <a:picLocks noChangeAspect="1"/>
          </p:cNvPicPr>
          <p:nvPr/>
        </p:nvPicPr>
        <p:blipFill rotWithShape="1">
          <a:blip r:embed="rId3">
            <a:extLst>
              <a:ext uri="{28A0092B-C50C-407E-A947-70E740481C1C}">
                <a14:useLocalDpi xmlns:a14="http://schemas.microsoft.com/office/drawing/2010/main" val="0"/>
              </a:ext>
            </a:extLst>
          </a:blip>
          <a:srcRect l="5495" r="5495"/>
          <a:stretch/>
        </p:blipFill>
        <p:spPr>
          <a:xfrm>
            <a:off x="0" y="-7257"/>
            <a:ext cx="9144000" cy="6872514"/>
          </a:xfrm>
          <a:prstGeom prst="rect">
            <a:avLst/>
          </a:prstGeom>
        </p:spPr>
      </p:pic>
      <p:sp>
        <p:nvSpPr>
          <p:cNvPr id="5" name="Content Placeholder 6">
            <a:extLst>
              <a:ext uri="{FF2B5EF4-FFF2-40B4-BE49-F238E27FC236}">
                <a16:creationId xmlns:a16="http://schemas.microsoft.com/office/drawing/2014/main" id="{6D181971-20AC-411B-9682-2E7398375450}"/>
              </a:ext>
            </a:extLst>
          </p:cNvPr>
          <p:cNvSpPr txBox="1">
            <a:spLocks/>
          </p:cNvSpPr>
          <p:nvPr/>
        </p:nvSpPr>
        <p:spPr>
          <a:xfrm>
            <a:off x="2380481" y="4114800"/>
            <a:ext cx="4343400" cy="1828800"/>
          </a:xfrm>
          <a:prstGeom prst="rect">
            <a:avLst/>
          </a:prstGeom>
        </p:spPr>
        <p:txBody>
          <a:bodyPr>
            <a:noAutofit/>
          </a:bodyPr>
          <a:lstStyle/>
          <a:p>
            <a:pPr algn="ctr"/>
            <a:r>
              <a:rPr lang="en-US" sz="4000" b="1" dirty="0">
                <a:latin typeface="Arial" pitchFamily="34" charset="0"/>
                <a:cs typeface="Arial" pitchFamily="34" charset="0"/>
              </a:rPr>
              <a:t>Water as a Source of Death</a:t>
            </a:r>
          </a:p>
        </p:txBody>
      </p:sp>
    </p:spTree>
    <p:extLst>
      <p:ext uri="{BB962C8B-B14F-4D97-AF65-F5344CB8AC3E}">
        <p14:creationId xmlns:p14="http://schemas.microsoft.com/office/powerpoint/2010/main" val="1656989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close up of a sandy beach&#10;&#10;Description automatically generated">
            <a:extLst>
              <a:ext uri="{FF2B5EF4-FFF2-40B4-BE49-F238E27FC236}">
                <a16:creationId xmlns:a16="http://schemas.microsoft.com/office/drawing/2014/main" id="{36AC1010-887B-4B4E-97AF-C8C91238073D}"/>
              </a:ext>
            </a:extLst>
          </p:cNvPr>
          <p:cNvPicPr>
            <a:picLocks noChangeAspect="1"/>
          </p:cNvPicPr>
          <p:nvPr/>
        </p:nvPicPr>
        <p:blipFill rotWithShape="1">
          <a:blip r:embed="rId3">
            <a:extLst>
              <a:ext uri="{28A0092B-C50C-407E-A947-70E740481C1C}">
                <a14:useLocalDpi xmlns:a14="http://schemas.microsoft.com/office/drawing/2010/main" val="0"/>
              </a:ext>
            </a:extLst>
          </a:blip>
          <a:srcRect l="9553" r="9552"/>
          <a:stretch/>
        </p:blipFill>
        <p:spPr>
          <a:xfrm>
            <a:off x="0" y="-7257"/>
            <a:ext cx="9144000" cy="6872514"/>
          </a:xfrm>
          <a:prstGeom prst="rect">
            <a:avLst/>
          </a:prstGeom>
        </p:spPr>
      </p:pic>
    </p:spTree>
    <p:extLst>
      <p:ext uri="{BB962C8B-B14F-4D97-AF65-F5344CB8AC3E}">
        <p14:creationId xmlns:p14="http://schemas.microsoft.com/office/powerpoint/2010/main" val="830820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small boat in a body of water&#10;&#10;Description automatically generated">
            <a:extLst>
              <a:ext uri="{FF2B5EF4-FFF2-40B4-BE49-F238E27FC236}">
                <a16:creationId xmlns:a16="http://schemas.microsoft.com/office/drawing/2014/main" id="{1B97904D-64B8-43EB-908F-868A4D2A4F14}"/>
              </a:ext>
            </a:extLst>
          </p:cNvPr>
          <p:cNvPicPr>
            <a:picLocks noChangeAspect="1"/>
          </p:cNvPicPr>
          <p:nvPr/>
        </p:nvPicPr>
        <p:blipFill rotWithShape="1">
          <a:blip r:embed="rId3">
            <a:extLst>
              <a:ext uri="{28A0092B-C50C-407E-A947-70E740481C1C}">
                <a14:useLocalDpi xmlns:a14="http://schemas.microsoft.com/office/drawing/2010/main" val="0"/>
              </a:ext>
            </a:extLst>
          </a:blip>
          <a:srcRect l="5627" r="5627"/>
          <a:stretch/>
        </p:blipFill>
        <p:spPr>
          <a:xfrm>
            <a:off x="0" y="-7258"/>
            <a:ext cx="9144000" cy="6872516"/>
          </a:xfrm>
          <a:prstGeom prst="rect">
            <a:avLst/>
          </a:prstGeom>
        </p:spPr>
      </p:pic>
    </p:spTree>
    <p:extLst>
      <p:ext uri="{BB962C8B-B14F-4D97-AF65-F5344CB8AC3E}">
        <p14:creationId xmlns:p14="http://schemas.microsoft.com/office/powerpoint/2010/main" val="2183715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riding a wave on a surfboard in the water&#10;&#10;Description automatically generated">
            <a:extLst>
              <a:ext uri="{FF2B5EF4-FFF2-40B4-BE49-F238E27FC236}">
                <a16:creationId xmlns:a16="http://schemas.microsoft.com/office/drawing/2014/main" id="{49216A9E-937F-4123-8C4B-08CEDEF23DC6}"/>
              </a:ext>
            </a:extLst>
          </p:cNvPr>
          <p:cNvPicPr>
            <a:picLocks noChangeAspect="1"/>
          </p:cNvPicPr>
          <p:nvPr/>
        </p:nvPicPr>
        <p:blipFill rotWithShape="1">
          <a:blip r:embed="rId3">
            <a:extLst>
              <a:ext uri="{28A0092B-C50C-407E-A947-70E740481C1C}">
                <a14:useLocalDpi xmlns:a14="http://schemas.microsoft.com/office/drawing/2010/main" val="0"/>
              </a:ext>
            </a:extLst>
          </a:blip>
          <a:srcRect l="13618" r="13620"/>
          <a:stretch/>
        </p:blipFill>
        <p:spPr>
          <a:xfrm>
            <a:off x="0" y="-29029"/>
            <a:ext cx="9144000" cy="6916058"/>
          </a:xfrm>
          <a:prstGeom prst="rect">
            <a:avLst/>
          </a:prstGeom>
        </p:spPr>
      </p:pic>
    </p:spTree>
    <p:extLst>
      <p:ext uri="{BB962C8B-B14F-4D97-AF65-F5344CB8AC3E}">
        <p14:creationId xmlns:p14="http://schemas.microsoft.com/office/powerpoint/2010/main" val="3592090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body of water next to the ocean&#10;&#10;Description automatically generated">
            <a:extLst>
              <a:ext uri="{FF2B5EF4-FFF2-40B4-BE49-F238E27FC236}">
                <a16:creationId xmlns:a16="http://schemas.microsoft.com/office/drawing/2014/main" id="{4E382D83-829C-40F6-B788-0865A13B013A}"/>
              </a:ext>
            </a:extLst>
          </p:cNvPr>
          <p:cNvPicPr>
            <a:picLocks noChangeAspect="1"/>
          </p:cNvPicPr>
          <p:nvPr/>
        </p:nvPicPr>
        <p:blipFill rotWithShape="1">
          <a:blip r:embed="rId3">
            <a:extLst>
              <a:ext uri="{28A0092B-C50C-407E-A947-70E740481C1C}">
                <a14:useLocalDpi xmlns:a14="http://schemas.microsoft.com/office/drawing/2010/main" val="0"/>
              </a:ext>
            </a:extLst>
          </a:blip>
          <a:srcRect l="15167" t="-2" r="17422"/>
          <a:stretch/>
        </p:blipFill>
        <p:spPr>
          <a:xfrm>
            <a:off x="0" y="-19280"/>
            <a:ext cx="9144000" cy="6877280"/>
          </a:xfrm>
          <a:prstGeom prst="rect">
            <a:avLst/>
          </a:prstGeom>
        </p:spPr>
      </p:pic>
      <p:sp>
        <p:nvSpPr>
          <p:cNvPr id="8" name="Content Placeholder 6">
            <a:extLst>
              <a:ext uri="{FF2B5EF4-FFF2-40B4-BE49-F238E27FC236}">
                <a16:creationId xmlns:a16="http://schemas.microsoft.com/office/drawing/2014/main" id="{F2ADE9C0-AB4D-4FAA-B9C3-82F525DABF4E}"/>
              </a:ext>
            </a:extLst>
          </p:cNvPr>
          <p:cNvSpPr txBox="1">
            <a:spLocks/>
          </p:cNvSpPr>
          <p:nvPr/>
        </p:nvSpPr>
        <p:spPr>
          <a:xfrm>
            <a:off x="2667000" y="1143000"/>
            <a:ext cx="3657600" cy="1524000"/>
          </a:xfrm>
          <a:prstGeom prst="rect">
            <a:avLst/>
          </a:prstGeom>
        </p:spPr>
        <p:txBody>
          <a:bodyPr>
            <a:noAutofit/>
          </a:bodyPr>
          <a:lstStyle/>
          <a:p>
            <a:pPr algn="ctr"/>
            <a:r>
              <a:rPr lang="en-US" sz="4000" b="1" dirty="0">
                <a:latin typeface="Arial" pitchFamily="34" charset="0"/>
                <a:cs typeface="Arial" pitchFamily="34" charset="0"/>
              </a:rPr>
              <a:t>Water as a Source of Life</a:t>
            </a:r>
          </a:p>
        </p:txBody>
      </p:sp>
    </p:spTree>
    <p:extLst>
      <p:ext uri="{BB962C8B-B14F-4D97-AF65-F5344CB8AC3E}">
        <p14:creationId xmlns:p14="http://schemas.microsoft.com/office/powerpoint/2010/main" val="416932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914400" y="990600"/>
            <a:ext cx="7772400" cy="876300"/>
          </a:xfrm>
          <a:prstGeom prst="rect">
            <a:avLst/>
          </a:prstGeom>
        </p:spPr>
        <p:txBody>
          <a:bodyPr>
            <a:noAutofit/>
          </a:bodyPr>
          <a:lstStyle/>
          <a:p>
            <a:r>
              <a:rPr lang="en-US" sz="2800" b="1" dirty="0">
                <a:latin typeface="Arial" pitchFamily="34" charset="0"/>
                <a:cs typeface="Arial" pitchFamily="34" charset="0"/>
              </a:rPr>
              <a:t>Water Is:</a:t>
            </a:r>
          </a:p>
        </p:txBody>
      </p:sp>
      <p:pic>
        <p:nvPicPr>
          <p:cNvPr id="6" name="Picture 5" descr="A picture containing water, sitting, plane, blue&#10;&#10;Description automatically generated">
            <a:extLst>
              <a:ext uri="{FF2B5EF4-FFF2-40B4-BE49-F238E27FC236}">
                <a16:creationId xmlns:a16="http://schemas.microsoft.com/office/drawing/2014/main" id="{D9E0A2A2-5B49-4C16-A0BC-FDCA89F4BA07}"/>
              </a:ext>
            </a:extLst>
          </p:cNvPr>
          <p:cNvPicPr>
            <a:picLocks noChangeAspect="1"/>
          </p:cNvPicPr>
          <p:nvPr/>
        </p:nvPicPr>
        <p:blipFill rotWithShape="1">
          <a:blip r:embed="rId3">
            <a:extLst>
              <a:ext uri="{28A0092B-C50C-407E-A947-70E740481C1C}">
                <a14:useLocalDpi xmlns:a14="http://schemas.microsoft.com/office/drawing/2010/main" val="0"/>
              </a:ext>
            </a:extLst>
          </a:blip>
          <a:srcRect l="12887" t="6256" r="11340"/>
          <a:stretch/>
        </p:blipFill>
        <p:spPr>
          <a:xfrm>
            <a:off x="4876799" y="2590800"/>
            <a:ext cx="4267201" cy="3521242"/>
          </a:xfrm>
          <a:prstGeom prst="rect">
            <a:avLst/>
          </a:prstGeom>
        </p:spPr>
      </p:pic>
      <p:sp>
        <p:nvSpPr>
          <p:cNvPr id="2" name="Rectangle 1"/>
          <p:cNvSpPr/>
          <p:nvPr/>
        </p:nvSpPr>
        <p:spPr>
          <a:xfrm>
            <a:off x="914400" y="1524000"/>
            <a:ext cx="7467600" cy="3502177"/>
          </a:xfrm>
          <a:prstGeom prst="rect">
            <a:avLst/>
          </a:prstGeom>
        </p:spPr>
        <p:txBody>
          <a:bodyPr wrap="square">
            <a:spAutoFit/>
          </a:bodyPr>
          <a:lstStyle/>
          <a:p>
            <a:pPr marL="231775" indent="-231775">
              <a:lnSpc>
                <a:spcPct val="114000"/>
              </a:lnSpc>
              <a:spcAft>
                <a:spcPts val="200"/>
              </a:spcAft>
              <a:buFont typeface="Arial" pitchFamily="34" charset="0"/>
              <a:buChar char="•"/>
            </a:pPr>
            <a:r>
              <a:rPr lang="en-US" sz="2400" dirty="0">
                <a:latin typeface="Arial" pitchFamily="34" charset="0"/>
                <a:cs typeface="Arial" pitchFamily="34" charset="0"/>
              </a:rPr>
              <a:t>A source of life (Life originated in water; </a:t>
            </a:r>
            <a:br>
              <a:rPr lang="en-US" sz="2400" dirty="0">
                <a:latin typeface="Arial" pitchFamily="34" charset="0"/>
                <a:cs typeface="Arial" pitchFamily="34" charset="0"/>
              </a:rPr>
            </a:br>
            <a:r>
              <a:rPr lang="en-US" sz="2400" dirty="0">
                <a:latin typeface="Arial" pitchFamily="34" charset="0"/>
                <a:cs typeface="Arial" pitchFamily="34" charset="0"/>
              </a:rPr>
              <a:t>55–60% of the human body is water.)</a:t>
            </a:r>
          </a:p>
          <a:p>
            <a:pPr marL="231775" indent="-231775">
              <a:lnSpc>
                <a:spcPct val="114000"/>
              </a:lnSpc>
              <a:spcAft>
                <a:spcPts val="200"/>
              </a:spcAft>
              <a:buFont typeface="Arial" pitchFamily="34" charset="0"/>
              <a:buChar char="•"/>
            </a:pPr>
            <a:r>
              <a:rPr lang="en-US" sz="2400" dirty="0">
                <a:latin typeface="Arial" pitchFamily="34" charset="0"/>
                <a:cs typeface="Arial" pitchFamily="34" charset="0"/>
              </a:rPr>
              <a:t>A source of cleansing</a:t>
            </a:r>
          </a:p>
          <a:p>
            <a:pPr marL="231775" indent="-231775">
              <a:lnSpc>
                <a:spcPct val="114000"/>
              </a:lnSpc>
              <a:spcAft>
                <a:spcPts val="200"/>
              </a:spcAft>
              <a:buFont typeface="Arial" pitchFamily="34" charset="0"/>
              <a:buChar char="•"/>
            </a:pPr>
            <a:r>
              <a:rPr lang="en-US" sz="2400" dirty="0">
                <a:latin typeface="Arial" pitchFamily="34" charset="0"/>
                <a:cs typeface="Arial" pitchFamily="34" charset="0"/>
              </a:rPr>
              <a:t>A source for recreation</a:t>
            </a:r>
          </a:p>
          <a:p>
            <a:pPr marL="231775" indent="-231775">
              <a:lnSpc>
                <a:spcPct val="114000"/>
              </a:lnSpc>
              <a:buFont typeface="Arial" pitchFamily="34" charset="0"/>
              <a:buChar char="•"/>
            </a:pPr>
            <a:r>
              <a:rPr lang="en-US" sz="2400" dirty="0">
                <a:latin typeface="Arial" pitchFamily="34" charset="0"/>
                <a:cs typeface="Arial" pitchFamily="34" charset="0"/>
              </a:rPr>
              <a:t>A source of death </a:t>
            </a:r>
            <a:br>
              <a:rPr lang="en-US" sz="2400" dirty="0">
                <a:latin typeface="Arial" pitchFamily="34" charset="0"/>
                <a:cs typeface="Arial" pitchFamily="34" charset="0"/>
              </a:rPr>
            </a:br>
            <a:r>
              <a:rPr lang="en-US" sz="2400" dirty="0">
                <a:latin typeface="Arial" pitchFamily="34" charset="0"/>
                <a:cs typeface="Arial" pitchFamily="34" charset="0"/>
              </a:rPr>
              <a:t>(80% of childhood </a:t>
            </a:r>
            <a:br>
              <a:rPr lang="en-US" sz="2400" dirty="0">
                <a:latin typeface="Arial" pitchFamily="34" charset="0"/>
                <a:cs typeface="Arial" pitchFamily="34" charset="0"/>
              </a:rPr>
            </a:br>
            <a:r>
              <a:rPr lang="en-US" sz="2400" dirty="0">
                <a:latin typeface="Arial" pitchFamily="34" charset="0"/>
                <a:cs typeface="Arial" pitchFamily="34" charset="0"/>
              </a:rPr>
              <a:t>diseases come from </a:t>
            </a:r>
            <a:br>
              <a:rPr lang="en-US" sz="2400" dirty="0">
                <a:latin typeface="Arial" pitchFamily="34" charset="0"/>
                <a:cs typeface="Arial" pitchFamily="34" charset="0"/>
              </a:rPr>
            </a:br>
            <a:r>
              <a:rPr lang="en-US" sz="2400" dirty="0">
                <a:latin typeface="Arial" pitchFamily="34" charset="0"/>
                <a:cs typeface="Arial" pitchFamily="34" charset="0"/>
              </a:rPr>
              <a:t>contaminated water.)</a:t>
            </a:r>
          </a:p>
        </p:txBody>
      </p:sp>
    </p:spTree>
    <p:extLst>
      <p:ext uri="{BB962C8B-B14F-4D97-AF65-F5344CB8AC3E}">
        <p14:creationId xmlns:p14="http://schemas.microsoft.com/office/powerpoint/2010/main" val="1768594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914400" y="1066800"/>
            <a:ext cx="7772400" cy="467179"/>
          </a:xfrm>
          <a:prstGeom prst="rect">
            <a:avLst/>
          </a:prstGeom>
        </p:spPr>
        <p:txBody>
          <a:bodyPr>
            <a:noAutofit/>
          </a:bodyPr>
          <a:lstStyle/>
          <a:p>
            <a:pPr algn="ctr"/>
            <a:r>
              <a:rPr lang="en-US" sz="2800" b="1" dirty="0">
                <a:latin typeface="Arial" pitchFamily="34" charset="0"/>
                <a:cs typeface="Arial" pitchFamily="34" charset="0"/>
              </a:rPr>
              <a:t>Genesis 1:1–2</a:t>
            </a:r>
          </a:p>
        </p:txBody>
      </p:sp>
      <p:sp>
        <p:nvSpPr>
          <p:cNvPr id="3" name="Content Placeholder 6"/>
          <p:cNvSpPr txBox="1">
            <a:spLocks/>
          </p:cNvSpPr>
          <p:nvPr/>
        </p:nvSpPr>
        <p:spPr>
          <a:xfrm>
            <a:off x="914400" y="1533979"/>
            <a:ext cx="7772400" cy="675821"/>
          </a:xfrm>
          <a:prstGeom prst="rect">
            <a:avLst/>
          </a:prstGeom>
        </p:spPr>
        <p:txBody>
          <a:bodyPr>
            <a:noAutofit/>
          </a:bodyPr>
          <a:lstStyle/>
          <a:p>
            <a:pPr algn="ctr"/>
            <a:r>
              <a:rPr lang="en-US" sz="2800" b="1" dirty="0">
                <a:latin typeface="Arial" pitchFamily="34" charset="0"/>
                <a:cs typeface="Arial" pitchFamily="34" charset="0"/>
              </a:rPr>
              <a:t>The Holy Spirit and the Waters of Creation</a:t>
            </a:r>
          </a:p>
        </p:txBody>
      </p:sp>
      <p:pic>
        <p:nvPicPr>
          <p:cNvPr id="6" name="Picture 5" descr="A person riding a wave in the ocean&#10;&#10;Description automatically generated">
            <a:extLst>
              <a:ext uri="{FF2B5EF4-FFF2-40B4-BE49-F238E27FC236}">
                <a16:creationId xmlns:a16="http://schemas.microsoft.com/office/drawing/2014/main" id="{1240FD1F-5700-4AC0-8125-E1F57EC18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2228" y="2286000"/>
            <a:ext cx="5636744" cy="3759708"/>
          </a:xfrm>
          <a:prstGeom prst="rect">
            <a:avLst/>
          </a:prstGeom>
        </p:spPr>
      </p:pic>
    </p:spTree>
    <p:extLst>
      <p:ext uri="{BB962C8B-B14F-4D97-AF65-F5344CB8AC3E}">
        <p14:creationId xmlns:p14="http://schemas.microsoft.com/office/powerpoint/2010/main" val="19109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3276600" y="966987"/>
            <a:ext cx="2819400" cy="466725"/>
          </a:xfrm>
          <a:prstGeom prst="rect">
            <a:avLst/>
          </a:prstGeom>
        </p:spPr>
        <p:txBody>
          <a:bodyPr>
            <a:noAutofit/>
          </a:bodyPr>
          <a:lstStyle/>
          <a:p>
            <a:pPr algn="ctr"/>
            <a:r>
              <a:rPr lang="en-US" sz="2800" b="1" dirty="0">
                <a:latin typeface="Arial" pitchFamily="34" charset="0"/>
                <a:cs typeface="Arial" pitchFamily="34" charset="0"/>
              </a:rPr>
              <a:t>Genesis 7:1–10</a:t>
            </a:r>
          </a:p>
        </p:txBody>
      </p:sp>
      <p:sp>
        <p:nvSpPr>
          <p:cNvPr id="3" name="Content Placeholder 6"/>
          <p:cNvSpPr txBox="1">
            <a:spLocks/>
          </p:cNvSpPr>
          <p:nvPr/>
        </p:nvSpPr>
        <p:spPr>
          <a:xfrm>
            <a:off x="3276600" y="1442811"/>
            <a:ext cx="2971800" cy="876300"/>
          </a:xfrm>
          <a:prstGeom prst="rect">
            <a:avLst/>
          </a:prstGeom>
        </p:spPr>
        <p:txBody>
          <a:bodyPr>
            <a:noAutofit/>
          </a:bodyPr>
          <a:lstStyle/>
          <a:p>
            <a:r>
              <a:rPr lang="en-US" sz="2800" b="1" dirty="0">
                <a:latin typeface="Arial" pitchFamily="34" charset="0"/>
                <a:cs typeface="Arial" pitchFamily="34" charset="0"/>
              </a:rPr>
              <a:t>The Great Flood</a:t>
            </a:r>
          </a:p>
        </p:txBody>
      </p:sp>
      <p:pic>
        <p:nvPicPr>
          <p:cNvPr id="6" name="Picture 5" descr="A close up of a road&#10;&#10;Description automatically generated">
            <a:extLst>
              <a:ext uri="{FF2B5EF4-FFF2-40B4-BE49-F238E27FC236}">
                <a16:creationId xmlns:a16="http://schemas.microsoft.com/office/drawing/2014/main" id="{29295DF3-8F32-461E-A3AB-2E5B38FABD0C}"/>
              </a:ext>
            </a:extLst>
          </p:cNvPr>
          <p:cNvPicPr>
            <a:picLocks noChangeAspect="1"/>
          </p:cNvPicPr>
          <p:nvPr/>
        </p:nvPicPr>
        <p:blipFill rotWithShape="1">
          <a:blip r:embed="rId3">
            <a:extLst>
              <a:ext uri="{28A0092B-C50C-407E-A947-70E740481C1C}">
                <a14:useLocalDpi xmlns:a14="http://schemas.microsoft.com/office/drawing/2010/main" val="0"/>
              </a:ext>
            </a:extLst>
          </a:blip>
          <a:srcRect t="5587" r="2852"/>
          <a:stretch/>
        </p:blipFill>
        <p:spPr>
          <a:xfrm>
            <a:off x="1714500" y="2214336"/>
            <a:ext cx="6096000" cy="3939722"/>
          </a:xfrm>
          <a:prstGeom prst="rect">
            <a:avLst/>
          </a:prstGeom>
        </p:spPr>
      </p:pic>
    </p:spTree>
    <p:extLst>
      <p:ext uri="{BB962C8B-B14F-4D97-AF65-F5344CB8AC3E}">
        <p14:creationId xmlns:p14="http://schemas.microsoft.com/office/powerpoint/2010/main" val="2212747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685800" y="876300"/>
            <a:ext cx="7772400" cy="460828"/>
          </a:xfrm>
          <a:prstGeom prst="rect">
            <a:avLst/>
          </a:prstGeom>
        </p:spPr>
        <p:txBody>
          <a:bodyPr>
            <a:noAutofit/>
          </a:bodyPr>
          <a:lstStyle/>
          <a:p>
            <a:pPr algn="ctr"/>
            <a:r>
              <a:rPr lang="en-US" sz="2800" b="1" dirty="0">
                <a:latin typeface="Arial" pitchFamily="34" charset="0"/>
                <a:cs typeface="Arial" pitchFamily="34" charset="0"/>
              </a:rPr>
              <a:t>Exodus 14:21–31</a:t>
            </a:r>
          </a:p>
        </p:txBody>
      </p:sp>
      <p:sp>
        <p:nvSpPr>
          <p:cNvPr id="3" name="Content Placeholder 6"/>
          <p:cNvSpPr txBox="1">
            <a:spLocks/>
          </p:cNvSpPr>
          <p:nvPr/>
        </p:nvSpPr>
        <p:spPr>
          <a:xfrm>
            <a:off x="685800" y="1337128"/>
            <a:ext cx="7772400" cy="876300"/>
          </a:xfrm>
          <a:prstGeom prst="rect">
            <a:avLst/>
          </a:prstGeom>
        </p:spPr>
        <p:txBody>
          <a:bodyPr>
            <a:noAutofit/>
          </a:bodyPr>
          <a:lstStyle/>
          <a:p>
            <a:pPr algn="ctr"/>
            <a:r>
              <a:rPr lang="en-US" sz="2800" b="1" dirty="0">
                <a:latin typeface="Arial" pitchFamily="34" charset="0"/>
                <a:cs typeface="Arial" pitchFamily="34" charset="0"/>
              </a:rPr>
              <a:t>Moses Parts the Red Sea</a:t>
            </a:r>
          </a:p>
        </p:txBody>
      </p:sp>
      <p:pic>
        <p:nvPicPr>
          <p:cNvPr id="6" name="Picture 5" descr="A picture containing outdoor, nature, person, water&#10;&#10;Description automatically generated">
            <a:extLst>
              <a:ext uri="{FF2B5EF4-FFF2-40B4-BE49-F238E27FC236}">
                <a16:creationId xmlns:a16="http://schemas.microsoft.com/office/drawing/2014/main" id="{09FE5427-9291-4C31-9061-77A1C0D0EFEE}"/>
              </a:ext>
            </a:extLst>
          </p:cNvPr>
          <p:cNvPicPr>
            <a:picLocks noChangeAspect="1"/>
          </p:cNvPicPr>
          <p:nvPr/>
        </p:nvPicPr>
        <p:blipFill rotWithShape="1">
          <a:blip r:embed="rId3">
            <a:extLst>
              <a:ext uri="{28A0092B-C50C-407E-A947-70E740481C1C}">
                <a14:useLocalDpi xmlns:a14="http://schemas.microsoft.com/office/drawing/2010/main" val="0"/>
              </a:ext>
            </a:extLst>
          </a:blip>
          <a:srcRect t="6137" b="3891"/>
          <a:stretch/>
        </p:blipFill>
        <p:spPr>
          <a:xfrm>
            <a:off x="1828800" y="2057400"/>
            <a:ext cx="5873448" cy="3963321"/>
          </a:xfrm>
          <a:prstGeom prst="rect">
            <a:avLst/>
          </a:prstGeom>
        </p:spPr>
      </p:pic>
    </p:spTree>
    <p:extLst>
      <p:ext uri="{BB962C8B-B14F-4D97-AF65-F5344CB8AC3E}">
        <p14:creationId xmlns:p14="http://schemas.microsoft.com/office/powerpoint/2010/main" val="1901831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875214" y="990600"/>
            <a:ext cx="7772400" cy="876300"/>
          </a:xfrm>
          <a:prstGeom prst="rect">
            <a:avLst/>
          </a:prstGeom>
        </p:spPr>
        <p:txBody>
          <a:bodyPr>
            <a:noAutofit/>
          </a:bodyPr>
          <a:lstStyle/>
          <a:p>
            <a:pPr algn="ctr"/>
            <a:r>
              <a:rPr lang="en-US" sz="2800" b="1" dirty="0">
                <a:latin typeface="Arial" pitchFamily="34" charset="0"/>
                <a:cs typeface="Arial" pitchFamily="34" charset="0"/>
              </a:rPr>
              <a:t>Mark 1:9–11</a:t>
            </a:r>
          </a:p>
        </p:txBody>
      </p:sp>
      <p:sp>
        <p:nvSpPr>
          <p:cNvPr id="3" name="Content Placeholder 6"/>
          <p:cNvSpPr txBox="1">
            <a:spLocks/>
          </p:cNvSpPr>
          <p:nvPr/>
        </p:nvSpPr>
        <p:spPr>
          <a:xfrm>
            <a:off x="799014" y="1462314"/>
            <a:ext cx="7924800" cy="876300"/>
          </a:xfrm>
          <a:prstGeom prst="rect">
            <a:avLst/>
          </a:prstGeom>
        </p:spPr>
        <p:txBody>
          <a:bodyPr>
            <a:noAutofit/>
          </a:bodyPr>
          <a:lstStyle/>
          <a:p>
            <a:pPr algn="ctr"/>
            <a:r>
              <a:rPr lang="en-US" sz="2800" b="1" dirty="0">
                <a:latin typeface="Arial" pitchFamily="34" charset="0"/>
                <a:cs typeface="Arial" pitchFamily="34" charset="0"/>
              </a:rPr>
              <a:t>Jesus Is Baptized</a:t>
            </a:r>
          </a:p>
        </p:txBody>
      </p:sp>
      <p:pic>
        <p:nvPicPr>
          <p:cNvPr id="6" name="Picture 5" descr="A large pool of water&#10;&#10;Description automatically generated">
            <a:extLst>
              <a:ext uri="{FF2B5EF4-FFF2-40B4-BE49-F238E27FC236}">
                <a16:creationId xmlns:a16="http://schemas.microsoft.com/office/drawing/2014/main" id="{1AE676DB-6380-4B5C-A6FC-AC00C6A17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2133600"/>
            <a:ext cx="5865229" cy="3912108"/>
          </a:xfrm>
          <a:prstGeom prst="rect">
            <a:avLst/>
          </a:prstGeom>
        </p:spPr>
      </p:pic>
    </p:spTree>
    <p:extLst>
      <p:ext uri="{BB962C8B-B14F-4D97-AF65-F5344CB8AC3E}">
        <p14:creationId xmlns:p14="http://schemas.microsoft.com/office/powerpoint/2010/main" val="104505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069A7ED-32C9-40B6-8BC8-E0B6C9DEE5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445" t="-108" r="6793"/>
          <a:stretch/>
        </p:blipFill>
        <p:spPr>
          <a:xfrm>
            <a:off x="0" y="1"/>
            <a:ext cx="9144000" cy="6858000"/>
          </a:xfrm>
          <a:prstGeom prst="rect">
            <a:avLst/>
          </a:prstGeom>
          <a:ln w="38100" cap="sq">
            <a:noFill/>
            <a:prstDash val="solid"/>
            <a:miter lim="800000"/>
          </a:ln>
          <a:effectLst/>
        </p:spPr>
      </p:pic>
    </p:spTree>
    <p:extLst>
      <p:ext uri="{BB962C8B-B14F-4D97-AF65-F5344CB8AC3E}">
        <p14:creationId xmlns:p14="http://schemas.microsoft.com/office/powerpoint/2010/main" val="2969759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food, bird&#10;&#10;Description automatically generated">
            <a:extLst>
              <a:ext uri="{FF2B5EF4-FFF2-40B4-BE49-F238E27FC236}">
                <a16:creationId xmlns:a16="http://schemas.microsoft.com/office/drawing/2014/main" id="{BB097406-2D18-47D3-8D27-84909B364886}"/>
              </a:ext>
            </a:extLst>
          </p:cNvPr>
          <p:cNvPicPr>
            <a:picLocks noChangeAspect="1"/>
          </p:cNvPicPr>
          <p:nvPr/>
        </p:nvPicPr>
        <p:blipFill rotWithShape="1">
          <a:blip r:embed="rId3">
            <a:extLst>
              <a:ext uri="{28A0092B-C50C-407E-A947-70E740481C1C}">
                <a14:useLocalDpi xmlns:a14="http://schemas.microsoft.com/office/drawing/2010/main" val="0"/>
              </a:ext>
            </a:extLst>
          </a:blip>
          <a:srcRect l="11233"/>
          <a:stretch/>
        </p:blipFill>
        <p:spPr>
          <a:xfrm>
            <a:off x="0" y="-12853"/>
            <a:ext cx="9144000" cy="6870853"/>
          </a:xfrm>
          <a:prstGeom prst="rect">
            <a:avLst/>
          </a:prstGeom>
        </p:spPr>
      </p:pic>
    </p:spTree>
    <p:extLst>
      <p:ext uri="{BB962C8B-B14F-4D97-AF65-F5344CB8AC3E}">
        <p14:creationId xmlns:p14="http://schemas.microsoft.com/office/powerpoint/2010/main" val="1874614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standing next to a body of water&#10;&#10;Description automatically generated">
            <a:extLst>
              <a:ext uri="{FF2B5EF4-FFF2-40B4-BE49-F238E27FC236}">
                <a16:creationId xmlns:a16="http://schemas.microsoft.com/office/drawing/2014/main" id="{165B1BC0-B97B-4426-AD1A-6E06CFA9B057}"/>
              </a:ext>
            </a:extLst>
          </p:cNvPr>
          <p:cNvPicPr>
            <a:picLocks noChangeAspect="1"/>
          </p:cNvPicPr>
          <p:nvPr/>
        </p:nvPicPr>
        <p:blipFill rotWithShape="1">
          <a:blip r:embed="rId3">
            <a:extLst>
              <a:ext uri="{28A0092B-C50C-407E-A947-70E740481C1C}">
                <a14:useLocalDpi xmlns:a14="http://schemas.microsoft.com/office/drawing/2010/main" val="0"/>
              </a:ext>
            </a:extLst>
          </a:blip>
          <a:srcRect r="11067"/>
          <a:stretch/>
        </p:blipFill>
        <p:spPr>
          <a:xfrm>
            <a:off x="-1" y="0"/>
            <a:ext cx="9144001" cy="6858000"/>
          </a:xfrm>
          <a:prstGeom prst="rect">
            <a:avLst/>
          </a:prstGeom>
        </p:spPr>
      </p:pic>
    </p:spTree>
    <p:extLst>
      <p:ext uri="{BB962C8B-B14F-4D97-AF65-F5344CB8AC3E}">
        <p14:creationId xmlns:p14="http://schemas.microsoft.com/office/powerpoint/2010/main" val="2700581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bridge over water with a mountain in the background&#10;&#10;Description automatically generated">
            <a:extLst>
              <a:ext uri="{FF2B5EF4-FFF2-40B4-BE49-F238E27FC236}">
                <a16:creationId xmlns:a16="http://schemas.microsoft.com/office/drawing/2014/main" id="{52E5E404-6B18-407A-A056-C36BEC250FDA}"/>
              </a:ext>
            </a:extLst>
          </p:cNvPr>
          <p:cNvPicPr>
            <a:picLocks noChangeAspect="1"/>
          </p:cNvPicPr>
          <p:nvPr/>
        </p:nvPicPr>
        <p:blipFill rotWithShape="1">
          <a:blip r:embed="rId3">
            <a:extLst>
              <a:ext uri="{28A0092B-C50C-407E-A947-70E740481C1C}">
                <a14:useLocalDpi xmlns:a14="http://schemas.microsoft.com/office/drawing/2010/main" val="0"/>
              </a:ext>
            </a:extLst>
          </a:blip>
          <a:srcRect l="11067"/>
          <a:stretch/>
        </p:blipFill>
        <p:spPr>
          <a:xfrm>
            <a:off x="0" y="0"/>
            <a:ext cx="9144000" cy="6858000"/>
          </a:xfrm>
          <a:prstGeom prst="rect">
            <a:avLst/>
          </a:prstGeom>
        </p:spPr>
      </p:pic>
    </p:spTree>
    <p:extLst>
      <p:ext uri="{BB962C8B-B14F-4D97-AF65-F5344CB8AC3E}">
        <p14:creationId xmlns:p14="http://schemas.microsoft.com/office/powerpoint/2010/main" val="2064128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indoor, food, plate, table&#10;&#10;Description automatically generated">
            <a:extLst>
              <a:ext uri="{FF2B5EF4-FFF2-40B4-BE49-F238E27FC236}">
                <a16:creationId xmlns:a16="http://schemas.microsoft.com/office/drawing/2014/main" id="{604EC801-4EF1-4B24-B4B2-81DE26C335A7}"/>
              </a:ext>
            </a:extLst>
          </p:cNvPr>
          <p:cNvPicPr>
            <a:picLocks noChangeAspect="1"/>
          </p:cNvPicPr>
          <p:nvPr/>
        </p:nvPicPr>
        <p:blipFill rotWithShape="1">
          <a:blip r:embed="rId3">
            <a:extLst>
              <a:ext uri="{28A0092B-C50C-407E-A947-70E740481C1C}">
                <a14:useLocalDpi xmlns:a14="http://schemas.microsoft.com/office/drawing/2010/main" val="0"/>
              </a:ext>
            </a:extLst>
          </a:blip>
          <a:srcRect l="11019"/>
          <a:stretch/>
        </p:blipFill>
        <p:spPr>
          <a:xfrm>
            <a:off x="0" y="3672"/>
            <a:ext cx="9144000" cy="6854328"/>
          </a:xfrm>
          <a:prstGeom prst="rect">
            <a:avLst/>
          </a:prstGeom>
        </p:spPr>
      </p:pic>
    </p:spTree>
    <p:extLst>
      <p:ext uri="{BB962C8B-B14F-4D97-AF65-F5344CB8AC3E}">
        <p14:creationId xmlns:p14="http://schemas.microsoft.com/office/powerpoint/2010/main" val="3057683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dirt path in a forest&#10;&#10;Description automatically generated">
            <a:extLst>
              <a:ext uri="{FF2B5EF4-FFF2-40B4-BE49-F238E27FC236}">
                <a16:creationId xmlns:a16="http://schemas.microsoft.com/office/drawing/2014/main" id="{FCFD50D4-F182-41F5-B97B-2F20388EB99C}"/>
              </a:ext>
            </a:extLst>
          </p:cNvPr>
          <p:cNvPicPr>
            <a:picLocks noChangeAspect="1"/>
          </p:cNvPicPr>
          <p:nvPr/>
        </p:nvPicPr>
        <p:blipFill rotWithShape="1">
          <a:blip r:embed="rId3">
            <a:extLst>
              <a:ext uri="{28A0092B-C50C-407E-A947-70E740481C1C}">
                <a14:useLocalDpi xmlns:a14="http://schemas.microsoft.com/office/drawing/2010/main" val="0"/>
              </a:ext>
            </a:extLst>
          </a:blip>
          <a:srcRect l="11114" r="-47"/>
          <a:stretch/>
        </p:blipFill>
        <p:spPr>
          <a:xfrm>
            <a:off x="0" y="0"/>
            <a:ext cx="9144000" cy="6858000"/>
          </a:xfrm>
          <a:prstGeom prst="rect">
            <a:avLst/>
          </a:prstGeom>
        </p:spPr>
      </p:pic>
    </p:spTree>
    <p:extLst>
      <p:ext uri="{BB962C8B-B14F-4D97-AF65-F5344CB8AC3E}">
        <p14:creationId xmlns:p14="http://schemas.microsoft.com/office/powerpoint/2010/main" val="3256806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snow covered mountain&#10;&#10;Description automatically generated">
            <a:extLst>
              <a:ext uri="{FF2B5EF4-FFF2-40B4-BE49-F238E27FC236}">
                <a16:creationId xmlns:a16="http://schemas.microsoft.com/office/drawing/2014/main" id="{4F7317DD-1157-4F54-BC63-A5F4A2071DE1}"/>
              </a:ext>
            </a:extLst>
          </p:cNvPr>
          <p:cNvPicPr>
            <a:picLocks noChangeAspect="1"/>
          </p:cNvPicPr>
          <p:nvPr/>
        </p:nvPicPr>
        <p:blipFill rotWithShape="1">
          <a:blip r:embed="rId3">
            <a:extLst>
              <a:ext uri="{28A0092B-C50C-407E-A947-70E740481C1C}">
                <a14:useLocalDpi xmlns:a14="http://schemas.microsoft.com/office/drawing/2010/main" val="0"/>
              </a:ext>
            </a:extLst>
          </a:blip>
          <a:srcRect l="5758" r="5758"/>
          <a:stretch/>
        </p:blipFill>
        <p:spPr>
          <a:xfrm>
            <a:off x="0" y="-17362"/>
            <a:ext cx="9144000" cy="6892724"/>
          </a:xfrm>
          <a:prstGeom prst="rect">
            <a:avLst/>
          </a:prstGeom>
        </p:spPr>
      </p:pic>
    </p:spTree>
    <p:extLst>
      <p:ext uri="{BB962C8B-B14F-4D97-AF65-F5344CB8AC3E}">
        <p14:creationId xmlns:p14="http://schemas.microsoft.com/office/powerpoint/2010/main" val="3256806697"/>
      </p:ext>
    </p:extLst>
  </p:cSld>
  <p:clrMapOvr>
    <a:masterClrMapping/>
  </p:clrMapOvr>
</p:sld>
</file>

<file path=ppt/theme/theme1.xml><?xml version="1.0" encoding="utf-8"?>
<a:theme xmlns:a="http://schemas.openxmlformats.org/drawingml/2006/main" name="Image onl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1370</TotalTime>
  <Words>695</Words>
  <Application>Microsoft Office PowerPoint</Application>
  <PresentationFormat>On-screen Show (4:3)</PresentationFormat>
  <Paragraphs>81</Paragraphs>
  <Slides>24</Slides>
  <Notes>24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24</vt:i4>
      </vt:variant>
    </vt:vector>
  </HeadingPairs>
  <TitlesOfParts>
    <vt:vector size="29" baseType="lpstr">
      <vt:lpstr>Arial</vt:lpstr>
      <vt:lpstr>Calibri</vt:lpstr>
      <vt:lpstr>Wingdings</vt:lpstr>
      <vt:lpstr>Image only</vt:lpstr>
      <vt:lpstr>LIC Presentation template</vt:lpstr>
      <vt:lpstr>Water Symbols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cp:lastModifiedBy>
  <cp:revision>270</cp:revision>
  <dcterms:created xsi:type="dcterms:W3CDTF">2011-06-08T19:56:13Z</dcterms:created>
  <dcterms:modified xsi:type="dcterms:W3CDTF">2020-12-04T13:52:27Z</dcterms:modified>
</cp:coreProperties>
</file>